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84" r:id="rId19"/>
    <p:sldId id="285" r:id="rId20"/>
    <p:sldId id="292" r:id="rId21"/>
    <p:sldId id="294" r:id="rId22"/>
    <p:sldId id="274" r:id="rId23"/>
    <p:sldId id="275" r:id="rId24"/>
    <p:sldId id="276" r:id="rId25"/>
    <p:sldId id="277" r:id="rId26"/>
    <p:sldId id="278" r:id="rId27"/>
    <p:sldId id="295" r:id="rId28"/>
    <p:sldId id="309" r:id="rId29"/>
    <p:sldId id="279" r:id="rId30"/>
    <p:sldId id="286" r:id="rId31"/>
    <p:sldId id="287" r:id="rId32"/>
    <p:sldId id="280" r:id="rId33"/>
    <p:sldId id="281" r:id="rId34"/>
    <p:sldId id="282" r:id="rId35"/>
    <p:sldId id="283" r:id="rId36"/>
    <p:sldId id="288" r:id="rId37"/>
    <p:sldId id="291" r:id="rId38"/>
    <p:sldId id="289" r:id="rId39"/>
    <p:sldId id="290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0" r:id="rId52"/>
    <p:sldId id="311" r:id="rId53"/>
    <p:sldId id="307" r:id="rId54"/>
    <p:sldId id="308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56" autoAdjust="0"/>
  </p:normalViewPr>
  <p:slideViewPr>
    <p:cSldViewPr snapToGrid="0">
      <p:cViewPr>
        <p:scale>
          <a:sx n="75" d="100"/>
          <a:sy n="75" d="100"/>
        </p:scale>
        <p:origin x="169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D181-A2DD-43D4-A2CA-913466AD0A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15DD1-E8A2-4ABA-B71B-87D0043DEB8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gm:t>
    </dgm:pt>
    <dgm:pt modelId="{28EA5885-5537-4B53-AF20-CED208823C77}" type="parTrans" cxnId="{7945987E-CD45-4DC2-8919-B67781FF4A2F}">
      <dgm:prSet/>
      <dgm:spPr/>
      <dgm:t>
        <a:bodyPr/>
        <a:lstStyle/>
        <a:p>
          <a:endParaRPr lang="en-US"/>
        </a:p>
      </dgm:t>
    </dgm:pt>
    <dgm:pt modelId="{700B9B32-E576-41AD-BF29-3C3D99AF451D}" type="sibTrans" cxnId="{7945987E-CD45-4DC2-8919-B67781FF4A2F}">
      <dgm:prSet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endParaRPr lang="en-US" dirty="0"/>
        </a:p>
      </dgm:t>
    </dgm:pt>
    <dgm:pt modelId="{4BA3DD77-4DB1-4385-A67F-E10C86A64D0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gm:t>
    </dgm:pt>
    <dgm:pt modelId="{E7B99658-876C-45D7-B03C-CE5020D11914}" type="parTrans" cxnId="{95FFACB8-E86D-449D-9B44-768DAADACA98}">
      <dgm:prSet/>
      <dgm:spPr/>
      <dgm:t>
        <a:bodyPr/>
        <a:lstStyle/>
        <a:p>
          <a:endParaRPr lang="en-US"/>
        </a:p>
      </dgm:t>
    </dgm:pt>
    <dgm:pt modelId="{7993A8AD-5BB6-4E9B-A244-8B8CD3A59B43}" type="sibTrans" cxnId="{95FFACB8-E86D-449D-9B44-768DAADACA98}">
      <dgm:prSet/>
      <dgm:spPr/>
      <dgm:t>
        <a:bodyPr/>
        <a:lstStyle/>
        <a:p>
          <a:endParaRPr lang="en-US"/>
        </a:p>
      </dgm:t>
    </dgm:pt>
    <dgm:pt modelId="{FF051CAF-F3F7-492B-8E54-BD2638197FC2}" type="pres">
      <dgm:prSet presAssocID="{59C5D181-A2DD-43D4-A2CA-913466AD0A43}" presName="Name0" presStyleCnt="0">
        <dgm:presLayoutVars>
          <dgm:dir/>
          <dgm:resizeHandles val="exact"/>
        </dgm:presLayoutVars>
      </dgm:prSet>
      <dgm:spPr/>
    </dgm:pt>
    <dgm:pt modelId="{378E36E0-834A-4170-B308-6A17F3E7E787}" type="pres">
      <dgm:prSet presAssocID="{CF515DD1-E8A2-4ABA-B71B-87D0043DEB87}" presName="node" presStyleLbl="node1" presStyleIdx="0" presStyleCnt="2" custLinFactNeighborX="-807">
        <dgm:presLayoutVars>
          <dgm:bulletEnabled val="1"/>
        </dgm:presLayoutVars>
      </dgm:prSet>
      <dgm:spPr/>
    </dgm:pt>
    <dgm:pt modelId="{076C0989-EFB0-4F1B-A18D-6E6DBB7818FA}" type="pres">
      <dgm:prSet presAssocID="{700B9B32-E576-41AD-BF29-3C3D99AF451D}" presName="sibTrans" presStyleLbl="sibTrans2D1" presStyleIdx="0" presStyleCnt="1"/>
      <dgm:spPr/>
    </dgm:pt>
    <dgm:pt modelId="{D6344593-6D84-4497-AD38-548BC5B56C20}" type="pres">
      <dgm:prSet presAssocID="{700B9B32-E576-41AD-BF29-3C3D99AF451D}" presName="connectorText" presStyleLbl="sibTrans2D1" presStyleIdx="0" presStyleCnt="1"/>
      <dgm:spPr/>
    </dgm:pt>
    <dgm:pt modelId="{A28C9494-3778-4881-B8AA-822110BE4FEE}" type="pres">
      <dgm:prSet presAssocID="{4BA3DD77-4DB1-4385-A67F-E10C86A64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F95D0D-50C1-4DB1-BD0B-746B1252913D}" type="presOf" srcId="{59C5D181-A2DD-43D4-A2CA-913466AD0A43}" destId="{FF051CAF-F3F7-492B-8E54-BD2638197FC2}" srcOrd="0" destOrd="0" presId="urn:microsoft.com/office/officeart/2005/8/layout/process1"/>
    <dgm:cxn modelId="{7A56FD28-DCDD-4834-ACBF-AF758C0C5185}" type="presOf" srcId="{CF515DD1-E8A2-4ABA-B71B-87D0043DEB87}" destId="{378E36E0-834A-4170-B308-6A17F3E7E787}" srcOrd="0" destOrd="0" presId="urn:microsoft.com/office/officeart/2005/8/layout/process1"/>
    <dgm:cxn modelId="{7945987E-CD45-4DC2-8919-B67781FF4A2F}" srcId="{59C5D181-A2DD-43D4-A2CA-913466AD0A43}" destId="{CF515DD1-E8A2-4ABA-B71B-87D0043DEB87}" srcOrd="0" destOrd="0" parTransId="{28EA5885-5537-4B53-AF20-CED208823C77}" sibTransId="{700B9B32-E576-41AD-BF29-3C3D99AF451D}"/>
    <dgm:cxn modelId="{C7D7A685-5D94-4D7F-8A4D-27F218656EF1}" type="presOf" srcId="{700B9B32-E576-41AD-BF29-3C3D99AF451D}" destId="{D6344593-6D84-4497-AD38-548BC5B56C20}" srcOrd="1" destOrd="0" presId="urn:microsoft.com/office/officeart/2005/8/layout/process1"/>
    <dgm:cxn modelId="{609EA68E-6377-42CD-9344-2AC9C569D311}" type="presOf" srcId="{4BA3DD77-4DB1-4385-A67F-E10C86A64D07}" destId="{A28C9494-3778-4881-B8AA-822110BE4FEE}" srcOrd="0" destOrd="0" presId="urn:microsoft.com/office/officeart/2005/8/layout/process1"/>
    <dgm:cxn modelId="{95FFACB8-E86D-449D-9B44-768DAADACA98}" srcId="{59C5D181-A2DD-43D4-A2CA-913466AD0A43}" destId="{4BA3DD77-4DB1-4385-A67F-E10C86A64D07}" srcOrd="1" destOrd="0" parTransId="{E7B99658-876C-45D7-B03C-CE5020D11914}" sibTransId="{7993A8AD-5BB6-4E9B-A244-8B8CD3A59B43}"/>
    <dgm:cxn modelId="{E0FBAEEE-7089-4588-A91B-43EC5A7B70D4}" type="presOf" srcId="{700B9B32-E576-41AD-BF29-3C3D99AF451D}" destId="{076C0989-EFB0-4F1B-A18D-6E6DBB7818FA}" srcOrd="0" destOrd="0" presId="urn:microsoft.com/office/officeart/2005/8/layout/process1"/>
    <dgm:cxn modelId="{7850128E-73B8-4304-BF2E-7D52CF6F89AD}" type="presParOf" srcId="{FF051CAF-F3F7-492B-8E54-BD2638197FC2}" destId="{378E36E0-834A-4170-B308-6A17F3E7E787}" srcOrd="0" destOrd="0" presId="urn:microsoft.com/office/officeart/2005/8/layout/process1"/>
    <dgm:cxn modelId="{58C2DD44-F63B-4444-A97C-22648F430201}" type="presParOf" srcId="{FF051CAF-F3F7-492B-8E54-BD2638197FC2}" destId="{076C0989-EFB0-4F1B-A18D-6E6DBB7818FA}" srcOrd="1" destOrd="0" presId="urn:microsoft.com/office/officeart/2005/8/layout/process1"/>
    <dgm:cxn modelId="{63B6C145-D65B-4D22-8EAA-65243D1A568F}" type="presParOf" srcId="{076C0989-EFB0-4F1B-A18D-6E6DBB7818FA}" destId="{D6344593-6D84-4497-AD38-548BC5B56C20}" srcOrd="0" destOrd="0" presId="urn:microsoft.com/office/officeart/2005/8/layout/process1"/>
    <dgm:cxn modelId="{CFB46467-8DDB-49DE-A1C2-895D959ED7DF}" type="presParOf" srcId="{FF051CAF-F3F7-492B-8E54-BD2638197FC2}" destId="{A28C9494-3778-4881-B8AA-822110BE4FE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E36E0-834A-4170-B308-6A17F3E7E787}">
      <dsp:nvSpPr>
        <dsp:cNvPr id="0" name=""/>
        <dsp:cNvSpPr/>
      </dsp:nvSpPr>
      <dsp:spPr>
        <a:xfrm>
          <a:off x="0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sp:txBody>
      <dsp:txXfrm>
        <a:off x="80873" y="525678"/>
        <a:ext cx="4440241" cy="2599446"/>
      </dsp:txXfrm>
    </dsp:sp>
    <dsp:sp modelId="{076C0989-EFB0-4F1B-A18D-6E6DBB7818FA}">
      <dsp:nvSpPr>
        <dsp:cNvPr id="0" name=""/>
        <dsp:cNvSpPr/>
      </dsp:nvSpPr>
      <dsp:spPr>
        <a:xfrm>
          <a:off x="5062726" y="1254755"/>
          <a:ext cx="976765" cy="114129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solidFill>
            <a:srgbClr val="67676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062726" y="1483013"/>
        <a:ext cx="683736" cy="684776"/>
      </dsp:txXfrm>
    </dsp:sp>
    <dsp:sp modelId="{A28C9494-3778-4881-B8AA-822110BE4FEE}">
      <dsp:nvSpPr>
        <dsp:cNvPr id="0" name=""/>
        <dsp:cNvSpPr/>
      </dsp:nvSpPr>
      <dsp:spPr>
        <a:xfrm>
          <a:off x="6444941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sp:txBody>
      <dsp:txXfrm>
        <a:off x="6525814" y="525678"/>
        <a:ext cx="4440241" cy="2599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745C-FDF5-4E0F-86EA-7CA77120FD2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38406-486D-4CE0-B39C-B0B1BD487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71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72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73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66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27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2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4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41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about one-hot encoded?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5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6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0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3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5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3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3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/>
              <a:t>(WHERE IS W???)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4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4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0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22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2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8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5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8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1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6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7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5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89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64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39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645-A5DE-49E1-8FAB-81AF35F5C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584E1-74FC-427D-B030-38B6C569B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C5E3-6A80-4CE9-B635-C4E01BEA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0A6C2-D461-40AC-AE7B-4FAFE459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DF57-D99C-4E80-9E2C-28A29687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8224-7033-49ED-B7D2-9EC11A06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9D2C8-CD4C-4251-9911-F07F6D067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ECF9-6959-4BC9-AEB3-FB4D3C02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E823-5E19-403A-9FFE-1A8A5CAE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855B-08FE-4C34-B3CE-6575A4B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B800-C132-485A-80CB-B346DCE50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832F5-DF9E-4C5C-A457-DFF1379A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B023-7507-4532-BAC1-8D6E44A8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5046-C09A-4C59-958F-11A2B6E6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C022-1A22-4E96-9EB4-C4F6B84F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14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4199-F87B-4932-85E7-46293C28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9CA0-6C91-4508-9AA5-C70F1635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E6C6-B06C-4441-BFA0-2B5F581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3528-B902-497C-A721-25CCCA1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FC44-0833-48B7-80DE-85E3F4B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44D0-C752-4DEE-8CFB-F4B5BD30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E3E6-AA33-4C1A-939D-298BC0FD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7444-E994-4327-B059-78AC0274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019E-5842-4587-B492-BD86BB85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7703-FB72-45B4-B48C-F0CD5AA3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4C0C-E50E-4B12-91E7-A2F94161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A977-EF3D-4ADC-B440-E55B1F361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4D9C7-C2A4-4138-93BF-DCF4EA06E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9C6E0-38D4-4F72-8D58-3FBD9BEC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00B4-5B44-4B90-9890-E70D49AE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ACBCF-85D3-457A-B3BC-8F88DBC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FE02-549E-4431-A959-097CA4EA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8B84-19B9-4B3E-BDAB-B6FA468B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B506B-7DDF-4F22-8160-2DBCC42BD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D89-9EC5-440C-93A2-2D7F6F235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0EA58-0101-4B2E-BC42-7A3AA3403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4087-8004-477F-86EF-1FC2600D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97AC6-6E96-4811-B8A4-B07A5452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69884-6EA7-49BA-83D2-3C034CA7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1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32C8-1D9A-482A-A8C4-73236A3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1FC4E-A96B-4F9F-A000-819726FB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9B88-863B-4318-BFD6-06AB905F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49068-2B23-4B24-92DB-0089E624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1032C-C99E-4697-9C9C-52A02EBC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81FD0-FBC8-4266-B242-6C57DC0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EB87D-AB74-4BD0-8DC7-CCF68135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A57A-FC3A-4716-829F-F3F01C5E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0E1-6830-4A59-97B7-25EE705C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4C29-DE77-4E63-8ACD-8A286278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6A4-A981-4D28-9974-CEAF1265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58BB8-2EDB-4754-ABCB-B8D805C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13B6-E1AA-4329-8F5E-183441C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E1F7-3563-4564-BB2B-695D720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BB076-8B0E-4FAA-8FD0-B7B885DA1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FCFC-220B-4651-AB04-1FA97A20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187-6D7B-4C59-BC27-608C0720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FBCB-0733-4E90-A8A7-D1F81703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235B8-2CDE-463E-823C-CEB2F6D8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8DB6C-7E36-4EDF-BFFF-F18CA09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A2B7-6306-445E-8053-5C673910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EBB2A-2EF4-42BA-BC4F-5FA63033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909-2425-433A-A25C-66B542DD9E8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CE51-6529-4561-9F20-F01FDD6F2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8C32-C9E2-45FF-B8B9-4149499C4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2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5D41-D702-43EE-8771-A1F98D873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523B-05D1-4066-A7DC-7028E62D0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10220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/ analyze / clean</a:t>
            </a:r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/>
          </p:nvPr>
        </p:nvGraphicFramePr>
        <p:xfrm>
          <a:off x="552450" y="1513597"/>
          <a:ext cx="8172450" cy="503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Lowest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</a:rPr>
                        <a:t>KindOf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Turtle</a:t>
                      </a:r>
                      <a:r>
                        <a:rPr lang="en-US" sz="2400" baseline="0" dirty="0">
                          <a:solidFill>
                            <a:sysClr val="windowText" lastClr="000000"/>
                          </a:solidFill>
                        </a:rPr>
                        <a:t> Cloud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28%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Sunny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Low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>
          <a:xfrm>
            <a:off x="8839200" y="1476376"/>
            <a:ext cx="3117651" cy="4333876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" indent="0">
              <a:buClrTx/>
              <a:buNone/>
            </a:pPr>
            <a:r>
              <a:rPr lang="en-US" sz="24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yak shaving</a:t>
            </a:r>
          </a:p>
          <a:p>
            <a:pPr marL="36575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apparently useless activity which, by allowing you to overcome intermediate difficulties, allows you to solve a larger problem.</a:t>
            </a:r>
            <a:b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100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5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was doing a bit of yak shaving this morning, and it looks like it might have paid off.</a:t>
            </a:r>
          </a:p>
          <a:p>
            <a:pPr marL="36575" indent="0" algn="r">
              <a:buClrTx/>
              <a:buNone/>
            </a:pPr>
            <a:r>
              <a:rPr lang="en-US" sz="1500" dirty="0" err="1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wikipedia</a:t>
            </a:r>
            <a:endParaRPr lang="en-US" sz="1500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70" y="5549901"/>
            <a:ext cx="1679311" cy="12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/>
          <p:cNvGraphicFramePr>
            <a:graphicFrameLocks/>
          </p:cNvGraphicFramePr>
          <p:nvPr>
            <p:extLst/>
          </p:nvPr>
        </p:nvGraphicFramePr>
        <p:xfrm>
          <a:off x="447675" y="1571625"/>
          <a:ext cx="8172450" cy="503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Sunny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Low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/ analyze / clean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2058080"/>
            <a:ext cx="5252761" cy="41148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 bwMode="auto">
          <a:xfrm>
            <a:off x="8738482" y="3925222"/>
            <a:ext cx="377900" cy="38051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3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289" y="2482970"/>
            <a:ext cx="3707961" cy="3546355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514350" y="1514475"/>
          <a:ext cx="8172450" cy="503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Sunny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Low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65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67500" y="3806109"/>
            <a:ext cx="2236574" cy="1764079"/>
            <a:chOff x="7894148" y="3657948"/>
            <a:chExt cx="2236574" cy="1764079"/>
          </a:xfrm>
        </p:grpSpPr>
        <p:sp>
          <p:nvSpPr>
            <p:cNvPr id="14" name="Right Arrow 13"/>
            <p:cNvSpPr/>
            <p:nvPr/>
          </p:nvSpPr>
          <p:spPr bwMode="auto">
            <a:xfrm rot="5400000">
              <a:off x="8426494" y="3696048"/>
              <a:ext cx="762000" cy="685800"/>
            </a:xfrm>
            <a:prstGeom prst="rightArrow">
              <a:avLst/>
            </a:prstGeom>
            <a:solidFill>
              <a:srgbClr val="67676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lnSpc>
                  <a:spcPct val="90000"/>
                </a:lnSpc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94148" y="4461764"/>
              <a:ext cx="2236574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8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PLAY!!!</a:t>
              </a:r>
              <a:endParaRPr lang="en-US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0351"/>
            <a:ext cx="4469390" cy="42745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83565" y="1962150"/>
            <a:ext cx="8406644" cy="1219200"/>
            <a:chOff x="6289386" y="3048000"/>
            <a:chExt cx="28196767" cy="17765258"/>
          </a:xfrm>
        </p:grpSpPr>
        <p:sp>
          <p:nvSpPr>
            <p:cNvPr id="12" name="Plus 11"/>
            <p:cNvSpPr/>
            <p:nvPr/>
          </p:nvSpPr>
          <p:spPr bwMode="auto">
            <a:xfrm>
              <a:off x="6289386" y="3403597"/>
              <a:ext cx="1727200" cy="7694286"/>
            </a:xfrm>
            <a:prstGeom prst="mathPlus">
              <a:avLst/>
            </a:prstGeom>
            <a:solidFill>
              <a:srgbClr val="67676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lnSpc>
                  <a:spcPct val="90000"/>
                </a:lnSpc>
              </a:pPr>
              <a:endParaRPr 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aphicFrame>
          <p:nvGraphicFramePr>
            <p:cNvPr id="13" name="Content Placeholder 3"/>
            <p:cNvGraphicFramePr>
              <a:graphicFrameLocks/>
            </p:cNvGraphicFramePr>
            <p:nvPr>
              <p:extLst/>
            </p:nvPr>
          </p:nvGraphicFramePr>
          <p:xfrm>
            <a:off x="8139504" y="3048000"/>
            <a:ext cx="26346649" cy="17765258"/>
          </p:xfrm>
          <a:graphic>
            <a:graphicData uri="http://schemas.openxmlformats.org/drawingml/2006/table">
              <a:tbl>
                <a:tblPr firstRow="1" bandRow="1">
                  <a:tableStyleId>{00A15C55-8517-42AA-B614-E9B94910E393}</a:tableStyleId>
                </a:tblPr>
                <a:tblGrid>
                  <a:gridCol w="208840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8840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08840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8983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/>
                          <a:t>Class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/>
                          <a:t>Outlook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/>
                          <a:t>Temp.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/>
                          <a:t>Windy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>
                            <a:solidFill>
                              <a:sysClr val="windowText" lastClr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?</a:t>
                        </a:r>
                        <a:endParaRPr lang="en-US" sz="32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>
                            <a:solidFill>
                              <a:sysClr val="windowText" lastClr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Sunny</a:t>
                        </a:r>
                        <a:endParaRPr lang="en-US" sz="32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>
                            <a:solidFill>
                              <a:sysClr val="windowText" lastClr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Low</a:t>
                        </a:r>
                        <a:endParaRPr lang="en-US" sz="32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>
                            <a:solidFill>
                              <a:sysClr val="windowText" lastClr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No</a:t>
                        </a:r>
                        <a:endParaRPr lang="en-US" sz="3200" b="1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014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is it doing?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53433" y="1857376"/>
          <a:ext cx="11049087" cy="36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4746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~80%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379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~20%</a:t>
            </a:r>
          </a:p>
        </p:txBody>
      </p:sp>
    </p:spTree>
    <p:extLst>
      <p:ext uri="{BB962C8B-B14F-4D97-AF65-F5344CB8AC3E}">
        <p14:creationId xmlns:p14="http://schemas.microsoft.com/office/powerpoint/2010/main" val="292288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676767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72951" r="-2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72951" r="-1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72951" b="-156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172951" r="-2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172951" r="-1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479137" r="-251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479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30723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60D701-7960-4F82-AB7A-1C214CC5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813" y="1609725"/>
            <a:ext cx="9096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EC3E4-87E9-450E-9924-0EB2A1D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0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B52943-7C72-4BEA-8E56-894D6178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4769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52E172-8E4D-47E4-ABBD-35ED8B2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1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5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026D82-C509-43D2-8306-CDC4FB63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280485"/>
            <a:ext cx="11144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7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2E5620A-636A-48A1-A8B8-F3DD7FAA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079" t="38459"/>
          <a:stretch/>
        </p:blipFill>
        <p:spPr>
          <a:xfrm>
            <a:off x="540167" y="2742438"/>
            <a:ext cx="10960768" cy="36858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1F804DF-BE02-4CAD-A9A4-E09B5DBE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4500" y="226343"/>
            <a:ext cx="8612103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8A63B-444E-4E76-9CEC-1FE5AEE4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87" y="733425"/>
            <a:ext cx="114776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7006C80-2F15-41ED-8DEE-7FAFAE34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342900"/>
            <a:ext cx="96964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1C18687-E912-4F60-9798-935FF610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1338263"/>
            <a:ext cx="10287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E7F453-B2FF-4293-AD13-EF216D86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25" y="1566000"/>
            <a:ext cx="10668751" cy="3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9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447990-F467-48C0-8497-5576A81D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297" y="1408816"/>
            <a:ext cx="9833407" cy="40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2565" y="412167"/>
            <a:ext cx="8226871" cy="6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1803" y="413558"/>
            <a:ext cx="8228394" cy="60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445" y="170411"/>
            <a:ext cx="10326114" cy="65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C4F06F-89E3-4C81-91B8-17830986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2" t="27786"/>
          <a:stretch/>
        </p:blipFill>
        <p:spPr>
          <a:xfrm>
            <a:off x="270163" y="365759"/>
            <a:ext cx="11651673" cy="4256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91193" y="4214553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2975956" y="4037219"/>
            <a:ext cx="191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345211" y="4037218"/>
            <a:ext cx="246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279477" y="4799328"/>
            <a:ext cx="2467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Derivative of </a:t>
            </a:r>
          </a:p>
          <a:p>
            <a:r>
              <a:rPr lang="en-US" sz="32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A18F-FFA3-49CE-A95D-B3485F0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x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incoming picture (vector representing image)</a:t>
                </a:r>
              </a:p>
              <a:p>
                <a:r>
                  <a:rPr lang="en-US" sz="4000" dirty="0"/>
                  <a:t>y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right answers (one-hot encoded)</a:t>
                </a:r>
              </a:p>
              <a:p>
                <a:r>
                  <a:rPr lang="en-US" sz="4000" dirty="0"/>
                  <a:t>model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40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4000" dirty="0"/>
                  <a:t>loss/cost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squared error</a:t>
                </a:r>
              </a:p>
              <a:p>
                <a:r>
                  <a:rPr lang="en-US" sz="4000" dirty="0"/>
                  <a:t>optimization method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gradient descent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5" t="-392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6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69EB-1D4F-4A1D-BE35-988AD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362-CC61-437E-998B-CBBFF0EE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Define a Graph</a:t>
            </a:r>
          </a:p>
          <a:p>
            <a:r>
              <a:rPr lang="en-US" dirty="0"/>
              <a:t>Step 2 – Start a Session</a:t>
            </a:r>
          </a:p>
          <a:p>
            <a:r>
              <a:rPr lang="en-US" dirty="0"/>
              <a:t>Step 3 – Run!</a:t>
            </a:r>
          </a:p>
        </p:txBody>
      </p:sp>
    </p:spTree>
    <p:extLst>
      <p:ext uri="{BB962C8B-B14F-4D97-AF65-F5344CB8AC3E}">
        <p14:creationId xmlns:p14="http://schemas.microsoft.com/office/powerpoint/2010/main" val="430398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1A035F-1B98-4766-A4A9-AD5B29BCA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9451" y="1642311"/>
            <a:ext cx="7433098" cy="4253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Building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8958-D3BD-4BFD-83FD-CA0591D33735}"/>
              </a:ext>
            </a:extLst>
          </p:cNvPr>
          <p:cNvSpPr txBox="1"/>
          <p:nvPr/>
        </p:nvSpPr>
        <p:spPr>
          <a:xfrm>
            <a:off x="1088858" y="2279983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FABC3-3611-493C-BC34-3FB0CC7AB4D1}"/>
              </a:ext>
            </a:extLst>
          </p:cNvPr>
          <p:cNvSpPr txBox="1"/>
          <p:nvPr/>
        </p:nvSpPr>
        <p:spPr>
          <a:xfrm>
            <a:off x="1600201" y="3350795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2AB80-2840-4780-B46F-B6EB62CBE7A4}"/>
              </a:ext>
            </a:extLst>
          </p:cNvPr>
          <p:cNvSpPr txBox="1"/>
          <p:nvPr/>
        </p:nvSpPr>
        <p:spPr>
          <a:xfrm>
            <a:off x="1389261" y="4024020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0AE3B-02FD-4288-AB74-120A3B022BA7}"/>
              </a:ext>
            </a:extLst>
          </p:cNvPr>
          <p:cNvSpPr txBox="1"/>
          <p:nvPr/>
        </p:nvSpPr>
        <p:spPr>
          <a:xfrm>
            <a:off x="4975058" y="5943600"/>
            <a:ext cx="404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y, model, cost, accuracy, optimization…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87B0E-AF63-422F-AA8C-642A5A1275EC}"/>
              </a:ext>
            </a:extLst>
          </p:cNvPr>
          <p:cNvSpPr txBox="1"/>
          <p:nvPr/>
        </p:nvSpPr>
        <p:spPr>
          <a:xfrm>
            <a:off x="9962147" y="2981463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65DC23-F462-46A5-B7AF-6A649BE5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12" y="2057400"/>
            <a:ext cx="6200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B649E-F2BA-4763-9C7A-18A9D235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40" t="7478"/>
          <a:stretch/>
        </p:blipFill>
        <p:spPr>
          <a:xfrm>
            <a:off x="427120" y="747348"/>
            <a:ext cx="11114249" cy="58348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D9F5F3A-AC68-4595-A098-AEA05C65D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93" y="747348"/>
            <a:ext cx="10381247" cy="24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0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63B537-1D85-4002-BB83-9AB49DBA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63" y="390525"/>
            <a:ext cx="8296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6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344057-36A5-44C7-A472-5B4D32AE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75" y="1905000"/>
            <a:ext cx="10610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3133998-BB33-458C-B43E-CE4F17CF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48DC77-2B92-49D1-85C5-5A95D245207C}"/>
              </a:ext>
            </a:extLst>
          </p:cNvPr>
          <p:cNvSpPr/>
          <p:nvPr/>
        </p:nvSpPr>
        <p:spPr>
          <a:xfrm>
            <a:off x="8664431" y="6581001"/>
            <a:ext cx="3527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029370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0A70-0235-4A7B-BC3A-E11A8CDB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is about finding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examples instead of steps</a:t>
                </a:r>
              </a:p>
              <a:p>
                <a:r>
                  <a:rPr lang="en-US" dirty="0"/>
                  <a:t>deep learning is one way to do it!</a:t>
                </a:r>
              </a:p>
              <a:p>
                <a:r>
                  <a:rPr lang="en-US" dirty="0"/>
                  <a:t>we need: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model function</a:t>
                </a:r>
              </a:p>
              <a:p>
                <a:pPr lvl="1"/>
                <a:r>
                  <a:rPr lang="en-US" dirty="0"/>
                  <a:t>cost function</a:t>
                </a:r>
              </a:p>
              <a:p>
                <a:pPr lvl="1"/>
                <a:r>
                  <a:rPr lang="en-US" dirty="0"/>
                  <a:t>optimization method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282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is a framework that can help.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define graph</a:t>
            </a:r>
          </a:p>
          <a:p>
            <a:pPr lvl="1"/>
            <a:r>
              <a:rPr lang="en-US" dirty="0"/>
              <a:t>start session</a:t>
            </a:r>
          </a:p>
          <a:p>
            <a:pPr lvl="1"/>
            <a:r>
              <a:rPr lang="en-US" dirty="0"/>
              <a:t>run training</a:t>
            </a:r>
          </a:p>
        </p:txBody>
      </p:sp>
    </p:spTree>
    <p:extLst>
      <p:ext uri="{BB962C8B-B14F-4D97-AF65-F5344CB8AC3E}">
        <p14:creationId xmlns:p14="http://schemas.microsoft.com/office/powerpoint/2010/main" val="3114338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14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Seth Juarez</a:t>
            </a:r>
          </a:p>
          <a:p>
            <a:r>
              <a:rPr lang="en-US" sz="2800" dirty="0"/>
              <a:t>Microsoft</a:t>
            </a:r>
          </a:p>
          <a:p>
            <a:r>
              <a:rPr lang="en-US" sz="2800" dirty="0"/>
              <a:t>@</a:t>
            </a:r>
            <a:r>
              <a:rPr lang="en-US" sz="2800" dirty="0" err="1"/>
              <a:t>sethjuarez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much / how many </a:t>
            </a:r>
          </a:p>
          <a:p>
            <a:r>
              <a:rPr lang="en-US" dirty="0"/>
              <a:t>which class does this belong to? </a:t>
            </a:r>
          </a:p>
          <a:p>
            <a:r>
              <a:rPr lang="en-US" dirty="0"/>
              <a:t>are there different groups? which does it belong to? </a:t>
            </a:r>
          </a:p>
          <a:p>
            <a:r>
              <a:rPr lang="en-US" dirty="0"/>
              <a:t>is this weird? </a:t>
            </a:r>
          </a:p>
          <a:p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(regression)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how much / how many </a:t>
            </a:r>
          </a:p>
          <a:p>
            <a:r>
              <a:rPr lang="en-US" dirty="0">
                <a:solidFill>
                  <a:schemeClr val="accent6"/>
                </a:solidFill>
              </a:rPr>
              <a:t>(classification)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class does this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(clustering)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are there different groups? which does it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(anomaly detection)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is this weird?</a:t>
            </a:r>
          </a:p>
          <a:p>
            <a:r>
              <a:rPr lang="en-US" dirty="0">
                <a:solidFill>
                  <a:schemeClr val="accent6"/>
                </a:solidFill>
              </a:rPr>
              <a:t>(recommendation)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EEE8E-3B6D-4FCF-A7C4-8D27CDAB68B5}"/>
              </a:ext>
            </a:extLst>
          </p:cNvPr>
          <p:cNvGrpSpPr/>
          <p:nvPr/>
        </p:nvGrpSpPr>
        <p:grpSpPr>
          <a:xfrm>
            <a:off x="80447" y="1813901"/>
            <a:ext cx="757753" cy="1415890"/>
            <a:chOff x="451922" y="2419350"/>
            <a:chExt cx="757753" cy="1295400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6C3E12C9-55F2-40AC-ADB6-DF9EC6AEBE62}"/>
                </a:ext>
              </a:extLst>
            </p:cNvPr>
            <p:cNvSpPr/>
            <p:nvPr/>
          </p:nvSpPr>
          <p:spPr>
            <a:xfrm>
              <a:off x="1123950" y="2419350"/>
              <a:ext cx="85725" cy="1295400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2BF686-B86B-468A-BFD5-494FFA1AE135}"/>
                </a:ext>
              </a:extLst>
            </p:cNvPr>
            <p:cNvSpPr txBox="1"/>
            <p:nvPr/>
          </p:nvSpPr>
          <p:spPr>
            <a:xfrm rot="16200000">
              <a:off x="135521" y="2752018"/>
              <a:ext cx="1279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2FC03-4ACE-4AE2-960A-37A41CD1B751}"/>
              </a:ext>
            </a:extLst>
          </p:cNvPr>
          <p:cNvGrpSpPr/>
          <p:nvPr/>
        </p:nvGrpSpPr>
        <p:grpSpPr>
          <a:xfrm>
            <a:off x="106142" y="3481758"/>
            <a:ext cx="732058" cy="2327031"/>
            <a:chOff x="477617" y="3838574"/>
            <a:chExt cx="732058" cy="1966913"/>
          </a:xfrm>
        </p:grpSpPr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8645283F-A55E-4B2D-8223-849ABFA08FDA}"/>
                </a:ext>
              </a:extLst>
            </p:cNvPr>
            <p:cNvSpPr/>
            <p:nvPr/>
          </p:nvSpPr>
          <p:spPr>
            <a:xfrm>
              <a:off x="1123949" y="3838574"/>
              <a:ext cx="85726" cy="1966913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2F9B2-AFED-4EBD-A910-3332EB7ABDD2}"/>
                </a:ext>
              </a:extLst>
            </p:cNvPr>
            <p:cNvSpPr txBox="1"/>
            <p:nvPr/>
          </p:nvSpPr>
          <p:spPr>
            <a:xfrm rot="16200000">
              <a:off x="31373" y="4500717"/>
              <a:ext cx="1538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unsupervised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35609" y="1697909"/>
            <a:ext cx="3766892" cy="2048591"/>
            <a:chOff x="2496145" y="1535744"/>
            <a:chExt cx="5022523" cy="273145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0108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identify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59968" y="334387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5230" y="2548464"/>
            <a:ext cx="5361084" cy="4054005"/>
            <a:chOff x="482306" y="2669819"/>
            <a:chExt cx="7148112" cy="5405340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519869" y="5397504"/>
              <a:ext cx="103490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</a:t>
              </a:r>
            </a:p>
          </p:txBody>
        </p:sp>
        <p:sp>
          <p:nvSpPr>
            <p:cNvPr id="53" name="Curved Right Arrow 52"/>
            <p:cNvSpPr/>
            <p:nvPr/>
          </p:nvSpPr>
          <p:spPr bwMode="auto">
            <a:xfrm>
              <a:off x="482306" y="2669819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71718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4336" y="4594229"/>
            <a:ext cx="4838273" cy="2008241"/>
            <a:chOff x="7947781" y="5397504"/>
            <a:chExt cx="6451031" cy="2677655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218582" y="5884971"/>
              <a:ext cx="8916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7947781" y="6180796"/>
              <a:ext cx="762000" cy="3810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840112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77437" y="1803401"/>
            <a:ext cx="4886219" cy="3714749"/>
            <a:chOff x="9218582" y="1676400"/>
            <a:chExt cx="6514959" cy="4952999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957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54" name="Curved Right Arrow 53"/>
            <p:cNvSpPr/>
            <p:nvPr/>
          </p:nvSpPr>
          <p:spPr bwMode="auto">
            <a:xfrm rot="10800000">
              <a:off x="14742941" y="2669818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840113" y="3344849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data</a:t>
            </a:r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/>
          </p:nvPr>
        </p:nvGraphicFramePr>
        <p:xfrm>
          <a:off x="552450" y="1538997"/>
          <a:ext cx="8172450" cy="503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 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Play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en-US" sz="2400" b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Sunny</a:t>
                      </a:r>
                      <a:endParaRPr lang="en-US" sz="2400" b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Low</a:t>
                      </a:r>
                      <a:endParaRPr lang="en-US" sz="2400" b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  <a:endParaRPr lang="en-US" sz="2400" b="1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>
          <a:xfrm>
            <a:off x="8896350" y="1778000"/>
            <a:ext cx="3117651" cy="3581400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(y)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 / no play</a:t>
            </a:r>
          </a:p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outlook, temp, windy</a:t>
            </a:r>
          </a:p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values (x)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[Sunny, Low, Yes]</a:t>
            </a:r>
          </a:p>
        </p:txBody>
      </p:sp>
    </p:spTree>
    <p:extLst>
      <p:ext uri="{BB962C8B-B14F-4D97-AF65-F5344CB8AC3E}">
        <p14:creationId xmlns:p14="http://schemas.microsoft.com/office/powerpoint/2010/main" val="366419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618</Words>
  <Application>Microsoft Office PowerPoint</Application>
  <PresentationFormat>Widescreen</PresentationFormat>
  <Paragraphs>342</Paragraphs>
  <Slides>56</Slides>
  <Notes>56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Segoe UI</vt:lpstr>
      <vt:lpstr>Segoe UI Light</vt:lpstr>
      <vt:lpstr>Wingdings 2</vt:lpstr>
      <vt:lpstr>Office Theme</vt:lpstr>
      <vt:lpstr>Getting Started with  Deep Learning</vt:lpstr>
      <vt:lpstr>PowerPoint Presentation</vt:lpstr>
      <vt:lpstr>PowerPoint Presentation</vt:lpstr>
      <vt:lpstr>PowerPoint Presentation</vt:lpstr>
      <vt:lpstr>PowerPoint Presentation</vt:lpstr>
      <vt:lpstr>machine learning</vt:lpstr>
      <vt:lpstr>machine learning</vt:lpstr>
      <vt:lpstr>process</vt:lpstr>
      <vt:lpstr>identify data</vt:lpstr>
      <vt:lpstr>explore / analyze / clean</vt:lpstr>
      <vt:lpstr>explore / analyze / clean</vt:lpstr>
      <vt:lpstr>model</vt:lpstr>
      <vt:lpstr>predict</vt:lpstr>
      <vt:lpstr>how well is it doing?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far…</vt:lpstr>
      <vt:lpstr>TensorFlow</vt:lpstr>
      <vt:lpstr>TensorFlow – Building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 Deep Learning</dc:title>
  <dc:creator>Seth Juarez</dc:creator>
  <cp:lastModifiedBy>Seth Juarez</cp:lastModifiedBy>
  <cp:revision>43</cp:revision>
  <dcterms:created xsi:type="dcterms:W3CDTF">2018-01-08T21:22:03Z</dcterms:created>
  <dcterms:modified xsi:type="dcterms:W3CDTF">2018-01-10T04:39:17Z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2018-01-08T21:33:31.4707492Z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